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441" r:id="rId2"/>
    <p:sldId id="445" r:id="rId3"/>
    <p:sldId id="432" r:id="rId4"/>
    <p:sldId id="439" r:id="rId5"/>
    <p:sldId id="443" r:id="rId6"/>
    <p:sldId id="444" r:id="rId7"/>
    <p:sldId id="434" r:id="rId8"/>
    <p:sldId id="435" r:id="rId9"/>
    <p:sldId id="436" r:id="rId10"/>
    <p:sldId id="437" r:id="rId11"/>
    <p:sldId id="438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6"/>
    <p:restoredTop sz="95840"/>
  </p:normalViewPr>
  <p:slideViewPr>
    <p:cSldViewPr snapToGrid="0" snapToObjects="1">
      <p:cViewPr varScale="1">
        <p:scale>
          <a:sx n="118" d="100"/>
          <a:sy n="118" d="100"/>
        </p:scale>
        <p:origin x="3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4B084-FAC8-E144-914D-6F454E8808D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89479-3D08-7249-BA57-43728141BE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8573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77BC64-6AEC-BB44-8AB6-17924F84C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3F7D9E-60D0-814E-B0AF-C2BCB4315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4A7855-5F6F-A34D-9281-9A60D8762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0C244E-B4C7-2A4D-B9DB-BCD15785E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C84B9D-B66E-BB47-9E40-7E810A35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8975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123EFB-2A0A-444B-884E-24626930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34E4970-5BC3-7645-AEDB-B535905A9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E85303-5D81-5340-BE08-C02C8037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A3E23D-107F-EB42-AE66-0D283C9D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097629-3AAB-2946-8579-723B8001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6622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C287F8-1E9B-9849-AE7A-57836C696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DD9BAC-3FA1-4048-8424-19763C841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C942F6-C12E-C64C-B700-15FD9AB26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851D9D-B6F6-2E45-96E1-59956887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098C23-63F1-924E-9872-7C1B3CD9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6148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30083A-0792-3F4C-B82B-6FB22720E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96CAE9-EC4A-E94C-B9E6-234521E69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6CC264-36D5-5445-B9CB-DD684AD39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B5C792-FB74-F64B-A709-7A3300F3A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AA358B-E022-4E4E-A67F-85F3C572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18960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4EAD5F-2930-5E41-8E02-0842BADEC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0E582A-497F-604E-BB59-72B4ED2EC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5463EF-23BF-5C46-8EDF-17D83740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C4999A-D955-194E-BB7C-4F707F64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799E88-4142-014F-9C19-8BE6B5E6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44692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42CDE5-5EC9-6343-B13C-ECB0CCE33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4B87A7-F8D7-C34E-8AD3-969442037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0E1FA43-D743-5343-9C6C-A0FE2BAE5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9C504FB-1AB3-7147-861F-39817F3F9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6EDE255-231E-5041-A110-4095A3AE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4DD18B-6708-484F-AA24-96FA284BF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2510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722D94-5997-3D48-8617-E67B2AEB3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BEFCD8-AEEB-854E-8800-771215392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2C19850-F92F-B645-ACAD-F5CC8EF9F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7C7AEC2-B02D-884A-8A30-7F12F2C4E0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1CEC05F-3B47-9E43-BE4E-C8E11D1F8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B0B119-848D-DF4E-AE06-9D023ECB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ADF42B-CF04-9340-980E-DA9755A7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850E12F-1191-6A4D-99F1-E8771CF6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484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9F0254-6A0B-7247-A093-54349448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Barlow Condensed" pitchFamily="2" charset="77"/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E4434D-90A2-B346-91E8-58020C40E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05E7AE8-DFB7-B44D-80DF-0E2A03C93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032B8A7-BDD2-FD41-BCF5-61BA74E7C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7283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95A319-7A9B-C14D-BDBF-B6E57070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4CB2E9B-0772-C34B-A273-598F8B13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75E6E0-2C23-C54E-9C95-6F017187B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8381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9F99A-191C-1A4D-900B-5D0EFE045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95A421-41F3-5E41-B581-4FBDB4100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D4E7F1-D619-C440-84AE-393C067F0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AEE8041-3F38-BD4D-893D-8CD90A2D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41E8EC-FFC8-DB4E-91C3-EEDCA293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F80D20-1E20-C943-B76C-7AB6C1ECF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33745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C020C1-659F-704A-8BE3-A28A1E2D8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9066294-22BE-1C4D-8321-015C24C3C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8EC7EB-C905-884A-9E3B-3AF689C95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9F80FE-7CCA-554E-9BB0-950E1EC9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617DE-3096-804C-AD6E-755CD3701BAA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CF2DF09-CF7C-0B44-9927-99C883D43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48B8AC-44B6-8049-AF68-783FCA5A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319E-B10D-B34B-8BE6-4A0B018053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907171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D6AE232-00D6-7D42-A0DD-C1B00472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F039A9-8999-6842-8F10-4BEF8FD55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10C9DD-12B0-6C41-AB85-7F6968D3B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erif 4 Medium" panose="02040603050405020204" pitchFamily="18" charset="0"/>
                <a:ea typeface="Source Serif 4 Medium" panose="02040603050405020204" pitchFamily="18" charset="0"/>
              </a:defRPr>
            </a:lvl1pPr>
          </a:lstStyle>
          <a:p>
            <a:fld id="{15C617DE-3096-804C-AD6E-755CD3701BAA}" type="datetimeFigureOut">
              <a:rPr lang="en-GB" smtClean="0"/>
              <a:pPr/>
              <a:t>29/10/2025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3FF698-6E40-0448-91D5-8C4DFD8C4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erif 4 Medium" panose="02040603050405020204" pitchFamily="18" charset="0"/>
                <a:ea typeface="Source Serif 4 Medium" panose="02040603050405020204" pitchFamily="18" charset="0"/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294378-2FD3-564E-9AEA-409E4640D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erif 4 Medium" panose="02040603050405020204" pitchFamily="18" charset="0"/>
                <a:ea typeface="Source Serif 4 Medium" panose="02040603050405020204" pitchFamily="18" charset="0"/>
              </a:defRPr>
            </a:lvl1pPr>
          </a:lstStyle>
          <a:p>
            <a:fld id="{BB13319E-B10D-B34B-8BE6-4A0B018053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44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Barlow Condense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erif 4 Medium" panose="02040603050405020204" pitchFamily="18" charset="0"/>
          <a:ea typeface="Source Serif 4 Medium" panose="0204060305040502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erif 4 Medium" panose="02040603050405020204" pitchFamily="18" charset="0"/>
          <a:ea typeface="Source Serif 4 Medium" panose="0204060305040502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erif 4 Medium" panose="02040603050405020204" pitchFamily="18" charset="0"/>
          <a:ea typeface="Source Serif 4 Medium" panose="0204060305040502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erif 4 Medium" panose="02040603050405020204" pitchFamily="18" charset="0"/>
          <a:ea typeface="Source Serif 4 Medium" panose="0204060305040502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erif 4 Medium" panose="02040603050405020204" pitchFamily="18" charset="0"/>
          <a:ea typeface="Source Serif 4 Medium" panose="0204060305040502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9BE387-E65E-864C-9AC4-B2BCE820F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Pyhtään</a:t>
            </a:r>
            <a:r>
              <a:rPr lang="en-GB" b="1" i="1" dirty="0">
                <a:solidFill>
                  <a:srgbClr val="0070C0"/>
                </a:solidFill>
                <a:latin typeface="Barlow Condensed" pitchFamily="2" charset="77"/>
              </a:rPr>
              <a:t> </a:t>
            </a:r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kokoomuksen</a:t>
            </a:r>
            <a:br>
              <a:rPr lang="en-GB" b="1" i="1" dirty="0">
                <a:solidFill>
                  <a:srgbClr val="0070C0"/>
                </a:solidFill>
                <a:latin typeface="Barlow Condensed" pitchFamily="2" charset="77"/>
              </a:rPr>
            </a:br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tavoitteet</a:t>
            </a:r>
            <a:r>
              <a:rPr lang="en-GB" b="1" i="1" dirty="0">
                <a:solidFill>
                  <a:srgbClr val="0070C0"/>
                </a:solidFill>
                <a:latin typeface="Barlow Condensed" pitchFamily="2" charset="77"/>
              </a:rPr>
              <a:t> </a:t>
            </a:r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Pyhtään</a:t>
            </a:r>
            <a:r>
              <a:rPr lang="en-GB" b="1" i="1" dirty="0">
                <a:solidFill>
                  <a:srgbClr val="0070C0"/>
                </a:solidFill>
                <a:latin typeface="Barlow Condensed" pitchFamily="2" charset="77"/>
              </a:rPr>
              <a:t> </a:t>
            </a:r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kunnan</a:t>
            </a:r>
            <a:r>
              <a:rPr lang="en-GB" b="1" i="1" dirty="0">
                <a:solidFill>
                  <a:srgbClr val="0070C0"/>
                </a:solidFill>
                <a:latin typeface="Barlow Condensed" pitchFamily="2" charset="77"/>
              </a:rPr>
              <a:t> </a:t>
            </a:r>
            <a:r>
              <a:rPr lang="en-GB" b="1" i="1" dirty="0" err="1">
                <a:solidFill>
                  <a:srgbClr val="0070C0"/>
                </a:solidFill>
                <a:latin typeface="Barlow Condensed" pitchFamily="2" charset="77"/>
              </a:rPr>
              <a:t>kehittämiseksi</a:t>
            </a:r>
            <a:endParaRPr lang="en-GB" b="1" i="1" dirty="0">
              <a:solidFill>
                <a:srgbClr val="0070C0"/>
              </a:solidFill>
              <a:latin typeface="Barlow Condensed" pitchFamily="2" charset="77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460291-054D-7B4D-8BE1-B9DD5D9BA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29.10.2025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F8CFEC2-C0EC-C64C-ABFC-A2E95C8ED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824F850-DB39-7046-AEE0-4F814A1F05B9}"/>
              </a:ext>
            </a:extLst>
          </p:cNvPr>
          <p:cNvSpPr txBox="1"/>
          <p:nvPr/>
        </p:nvSpPr>
        <p:spPr>
          <a:xfrm>
            <a:off x="5071489" y="6575710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922548488"/>
      </p:ext>
    </p:extLst>
  </p:cSld>
  <p:clrMapOvr>
    <a:masterClrMapping/>
  </p:clrMapOvr>
  <p:transition spd="slow" advTm="2963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B451E3A7-6931-D84D-AE14-4DAA4D1F33D7}"/>
              </a:ext>
            </a:extLst>
          </p:cNvPr>
          <p:cNvSpPr/>
          <p:nvPr/>
        </p:nvSpPr>
        <p:spPr>
          <a:xfrm>
            <a:off x="4733925" y="413188"/>
            <a:ext cx="2724150" cy="9191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YMPÄRISTÖ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4B0963E-D927-8843-9FE2-495CACFFCB62}"/>
              </a:ext>
            </a:extLst>
          </p:cNvPr>
          <p:cNvSpPr txBox="1"/>
          <p:nvPr/>
        </p:nvSpPr>
        <p:spPr>
          <a:xfrm>
            <a:off x="982639" y="2980164"/>
            <a:ext cx="11013273" cy="26454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044" dist="12789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Säilytämme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yhteyden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luontoon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vetovoima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-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pitovoimatekijänä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Kehitämme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merellistä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asumista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huolehditaan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merenlahtien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ennallistamisesta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kunnossapidosta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Kehitämme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liikuntapaikkaverkostoa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otetaan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käyttöön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liikuntareittejä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joissa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hyödynnetään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digitaalisia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palveluja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Pidetään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asuttu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ympäristö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siistinä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huoliteltuna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haetaan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ennakkoluulottomia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innovaatioita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Kannustetaan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vapaa-ajan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asuntojen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muuttamista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pysyviksi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asunnoiksi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houkutellaan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monipaikkaisia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asukkaita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pyhtääläisiksi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Korostamme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yhtenäisyyttä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muuttamalla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postinumeroiden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paikkakunnaksi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“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”,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myös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Kaunissaaren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osalta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Otsikko 7">
            <a:extLst>
              <a:ext uri="{FF2B5EF4-FFF2-40B4-BE49-F238E27FC236}">
                <a16:creationId xmlns:a16="http://schemas.microsoft.com/office/drawing/2014/main" id="{15C75AD3-F285-8949-9E50-946AF4E1972D}"/>
              </a:ext>
            </a:extLst>
          </p:cNvPr>
          <p:cNvSpPr txBox="1">
            <a:spLocks/>
          </p:cNvSpPr>
          <p:nvPr/>
        </p:nvSpPr>
        <p:spPr>
          <a:xfrm>
            <a:off x="1479804" y="1654601"/>
            <a:ext cx="923239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err="1">
                <a:latin typeface="Barlow Condensed" pitchFamily="2" charset="77"/>
              </a:rPr>
              <a:t>Pyhtää</a:t>
            </a:r>
            <a:r>
              <a:rPr lang="en-GB" b="1" i="1" dirty="0">
                <a:latin typeface="Barlow Condensed" pitchFamily="2" charset="77"/>
              </a:rPr>
              <a:t> on </a:t>
            </a:r>
            <a:r>
              <a:rPr lang="en-GB" b="1" i="1" dirty="0" err="1">
                <a:latin typeface="Barlow Condensed" pitchFamily="2" charset="77"/>
              </a:rPr>
              <a:t>luonnon</a:t>
            </a:r>
            <a:r>
              <a:rPr lang="en-GB" b="1" i="1" dirty="0">
                <a:latin typeface="Barlow Condensed" pitchFamily="2" charset="77"/>
              </a:rPr>
              <a:t>- </a:t>
            </a:r>
            <a:r>
              <a:rPr lang="en-GB" b="1" i="1" dirty="0" err="1">
                <a:latin typeface="Barlow Condensed" pitchFamily="2" charset="77"/>
              </a:rPr>
              <a:t>ja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merenläheinen</a:t>
            </a:r>
            <a:r>
              <a:rPr lang="en-GB" b="1" i="1" dirty="0">
                <a:latin typeface="Barlow Condensed" pitchFamily="2" charset="77"/>
              </a:rPr>
              <a:t>, </a:t>
            </a:r>
            <a:r>
              <a:rPr lang="en-GB" b="1" i="1" dirty="0" err="1">
                <a:latin typeface="Barlow Condensed" pitchFamily="2" charset="77"/>
              </a:rPr>
              <a:t>siisti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asuinympäristö</a:t>
            </a:r>
            <a:endParaRPr lang="en-GB" b="1" i="1" dirty="0">
              <a:latin typeface="Barlow Condensed" pitchFamily="2" charset="77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3CB7A02-6AB0-E84B-9871-C1148CA9A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36396D1B-9256-0342-A7A2-9D100A381FA1}"/>
              </a:ext>
            </a:extLst>
          </p:cNvPr>
          <p:cNvSpPr txBox="1"/>
          <p:nvPr/>
        </p:nvSpPr>
        <p:spPr>
          <a:xfrm>
            <a:off x="5071489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919011823"/>
      </p:ext>
    </p:extLst>
  </p:cSld>
  <p:clrMapOvr>
    <a:masterClrMapping/>
  </p:clrMapOvr>
  <p:transition spd="slow" advTm="19923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B20858C3-1519-9946-ABFD-12A7027A01E4}"/>
              </a:ext>
            </a:extLst>
          </p:cNvPr>
          <p:cNvSpPr/>
          <p:nvPr/>
        </p:nvSpPr>
        <p:spPr>
          <a:xfrm>
            <a:off x="4733925" y="406401"/>
            <a:ext cx="2724150" cy="919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PYHTÄÄN KOKOOMUS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2332501-605C-E442-8387-3C344DC60B9B}"/>
              </a:ext>
            </a:extLst>
          </p:cNvPr>
          <p:cNvSpPr txBox="1"/>
          <p:nvPr/>
        </p:nvSpPr>
        <p:spPr>
          <a:xfrm>
            <a:off x="2293143" y="3309202"/>
            <a:ext cx="8179785" cy="2549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044" dist="12789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vastuullinen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toimija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Näymme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netissä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somessa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joka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viikko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johdonmukaisia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ihmisläheisiä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tavoitteidemme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ajamisessa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helposti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lähestyttävissä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kokoomuksen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arvot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Haluamme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säilyttää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itsenäisen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joka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on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kokoaan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suurempi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Otsikko 7">
            <a:extLst>
              <a:ext uri="{FF2B5EF4-FFF2-40B4-BE49-F238E27FC236}">
                <a16:creationId xmlns:a16="http://schemas.microsoft.com/office/drawing/2014/main" id="{8BB13E66-C23A-BE42-BB2C-BB8A996D8C7C}"/>
              </a:ext>
            </a:extLst>
          </p:cNvPr>
          <p:cNvSpPr txBox="1">
            <a:spLocks/>
          </p:cNvSpPr>
          <p:nvPr/>
        </p:nvSpPr>
        <p:spPr>
          <a:xfrm>
            <a:off x="1479804" y="1654601"/>
            <a:ext cx="923239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err="1">
                <a:latin typeface="Barlow Condensed" pitchFamily="2" charset="77"/>
              </a:rPr>
              <a:t>Pyhtään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kokoomus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ajaa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kaikkien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pyhtääläisten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asiaa</a:t>
            </a:r>
            <a:endParaRPr lang="en-GB" b="1" i="1" dirty="0">
              <a:latin typeface="Barlow Condensed" pitchFamily="2" charset="77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4B8FD6B-30CA-7147-B471-414559B78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87F22DBE-9EBD-E44B-925C-A43743D1DE72}"/>
              </a:ext>
            </a:extLst>
          </p:cNvPr>
          <p:cNvSpPr txBox="1"/>
          <p:nvPr/>
        </p:nvSpPr>
        <p:spPr>
          <a:xfrm>
            <a:off x="5071489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558338955"/>
      </p:ext>
    </p:extLst>
  </p:cSld>
  <p:clrMapOvr>
    <a:masterClrMapping/>
  </p:clrMapOvr>
  <p:transition spd="slow" advTm="19929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5E400B5B-534D-369C-26F8-40BF4FFE7C17}"/>
              </a:ext>
            </a:extLst>
          </p:cNvPr>
          <p:cNvSpPr txBox="1"/>
          <p:nvPr/>
        </p:nvSpPr>
        <p:spPr>
          <a:xfrm>
            <a:off x="533399" y="2544982"/>
            <a:ext cx="11125201" cy="2554545"/>
          </a:xfrm>
          <a:prstGeom prst="rect">
            <a:avLst/>
          </a:prstGeom>
          <a:solidFill>
            <a:schemeClr val="bg1"/>
          </a:solidFill>
          <a:effectLst>
            <a:outerShdw blurRad="364250" dist="248281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i-FI" sz="3200" b="1" i="1" dirty="0">
                <a:solidFill>
                  <a:srgbClr val="0070C0"/>
                </a:solidFill>
                <a:latin typeface="Barlow Condensed" pitchFamily="2" charset="77"/>
              </a:rPr>
              <a:t>Meidän Pyhtää on tiennäyttäjä, omia polkujaan kulkeva kunta, luoden kasvua ja hyvän elämän ympäristön niin asukkaille kuin yrityksille. </a:t>
            </a:r>
          </a:p>
          <a:p>
            <a:pPr algn="ctr"/>
            <a:endParaRPr lang="fi-FI" sz="3200" b="1" i="1" dirty="0">
              <a:solidFill>
                <a:srgbClr val="0070C0"/>
              </a:solidFill>
              <a:latin typeface="Barlow Condensed" pitchFamily="2" charset="77"/>
            </a:endParaRPr>
          </a:p>
          <a:p>
            <a:pPr algn="ctr"/>
            <a:r>
              <a:rPr lang="fi-FI" sz="3200" b="1" i="1" dirty="0">
                <a:solidFill>
                  <a:srgbClr val="0070C0"/>
                </a:solidFill>
                <a:latin typeface="Barlow Condensed" pitchFamily="2" charset="77"/>
              </a:rPr>
              <a:t>Se käyttää ennakkoluulottomasti uusia toimintatapoja kehityksensä vauhdittamiseksi.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FC236B9-519D-95F7-5ED8-6A74BC5F7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0A3F5D10-F626-999D-E821-5A033745CC82}"/>
              </a:ext>
            </a:extLst>
          </p:cNvPr>
          <p:cNvSpPr txBox="1"/>
          <p:nvPr/>
        </p:nvSpPr>
        <p:spPr>
          <a:xfrm>
            <a:off x="5071489" y="6575710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91E1EBD-40E9-E304-0494-361A54BA0249}"/>
              </a:ext>
            </a:extLst>
          </p:cNvPr>
          <p:cNvSpPr txBox="1"/>
          <p:nvPr/>
        </p:nvSpPr>
        <p:spPr>
          <a:xfrm>
            <a:off x="733958" y="1203621"/>
            <a:ext cx="11125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000" dirty="0">
                <a:latin typeface="Barlow Condensed" pitchFamily="2" charset="77"/>
              </a:rPr>
              <a:t>Visio</a:t>
            </a:r>
          </a:p>
        </p:txBody>
      </p:sp>
    </p:spTree>
    <p:extLst>
      <p:ext uri="{BB962C8B-B14F-4D97-AF65-F5344CB8AC3E}">
        <p14:creationId xmlns:p14="http://schemas.microsoft.com/office/powerpoint/2010/main" val="2611107921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98A5D7-0644-4549-9CC2-D665B73B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34856" cy="1325563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Pyhtään</a:t>
            </a:r>
            <a:r>
              <a:rPr lang="en-GB" dirty="0"/>
              <a:t> </a:t>
            </a:r>
            <a:r>
              <a:rPr lang="en-GB" dirty="0" err="1"/>
              <a:t>kokoomuksen</a:t>
            </a:r>
            <a:r>
              <a:rPr lang="en-GB" dirty="0"/>
              <a:t> </a:t>
            </a:r>
            <a:r>
              <a:rPr lang="en-GB" dirty="0" err="1"/>
              <a:t>tavoitteet</a:t>
            </a:r>
            <a:r>
              <a:rPr lang="en-GB" dirty="0"/>
              <a:t> </a:t>
            </a:r>
            <a:r>
              <a:rPr lang="en-GB" dirty="0" err="1"/>
              <a:t>Pyhtään</a:t>
            </a:r>
            <a:r>
              <a:rPr lang="en-GB" dirty="0"/>
              <a:t> </a:t>
            </a:r>
            <a:r>
              <a:rPr lang="en-GB" dirty="0" err="1"/>
              <a:t>kunnan</a:t>
            </a:r>
            <a:r>
              <a:rPr lang="en-GB" dirty="0"/>
              <a:t> </a:t>
            </a:r>
            <a:r>
              <a:rPr lang="en-GB" dirty="0" err="1"/>
              <a:t>kehittämiseksi</a:t>
            </a:r>
            <a:r>
              <a:rPr lang="en-GB" dirty="0"/>
              <a:t> – </a:t>
            </a:r>
            <a:r>
              <a:rPr lang="en-GB" dirty="0" err="1"/>
              <a:t>seitsemän</a:t>
            </a:r>
            <a:r>
              <a:rPr lang="en-GB" dirty="0"/>
              <a:t> </a:t>
            </a:r>
            <a:r>
              <a:rPr lang="en-GB" dirty="0" err="1"/>
              <a:t>näkökulmaa</a:t>
            </a:r>
            <a:endParaRPr lang="en-GB" dirty="0"/>
          </a:p>
        </p:txBody>
      </p:sp>
      <p:sp>
        <p:nvSpPr>
          <p:cNvPr id="6" name="Pyöristetty suorakulmio 5">
            <a:extLst>
              <a:ext uri="{FF2B5EF4-FFF2-40B4-BE49-F238E27FC236}">
                <a16:creationId xmlns:a16="http://schemas.microsoft.com/office/drawing/2014/main" id="{EF2572CB-1948-C84F-A944-5723CBAF6E88}"/>
              </a:ext>
            </a:extLst>
          </p:cNvPr>
          <p:cNvSpPr/>
          <p:nvPr/>
        </p:nvSpPr>
        <p:spPr>
          <a:xfrm>
            <a:off x="3265533" y="2179955"/>
            <a:ext cx="2724150" cy="9191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TALOUS</a:t>
            </a:r>
          </a:p>
        </p:txBody>
      </p:sp>
      <p:sp>
        <p:nvSpPr>
          <p:cNvPr id="7" name="Pyöristetty suorakulmio 6">
            <a:extLst>
              <a:ext uri="{FF2B5EF4-FFF2-40B4-BE49-F238E27FC236}">
                <a16:creationId xmlns:a16="http://schemas.microsoft.com/office/drawing/2014/main" id="{D46E2956-8B2A-3A4B-BCAC-D2EA2D3C72A0}"/>
              </a:ext>
            </a:extLst>
          </p:cNvPr>
          <p:cNvSpPr/>
          <p:nvPr/>
        </p:nvSpPr>
        <p:spPr>
          <a:xfrm>
            <a:off x="3265534" y="3624013"/>
            <a:ext cx="2724150" cy="91916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YRITTÄJYYS</a:t>
            </a:r>
          </a:p>
        </p:txBody>
      </p:sp>
      <p:sp>
        <p:nvSpPr>
          <p:cNvPr id="8" name="Pyöristetty suorakulmio 7">
            <a:extLst>
              <a:ext uri="{FF2B5EF4-FFF2-40B4-BE49-F238E27FC236}">
                <a16:creationId xmlns:a16="http://schemas.microsoft.com/office/drawing/2014/main" id="{33DB29F6-1D5F-8F4B-ABE8-6A3B2C779124}"/>
              </a:ext>
            </a:extLst>
          </p:cNvPr>
          <p:cNvSpPr/>
          <p:nvPr/>
        </p:nvSpPr>
        <p:spPr>
          <a:xfrm>
            <a:off x="328750" y="3624013"/>
            <a:ext cx="2724150" cy="9191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KUNTAYHTEISÖ</a:t>
            </a:r>
          </a:p>
        </p:txBody>
      </p:sp>
      <p:sp>
        <p:nvSpPr>
          <p:cNvPr id="9" name="Pyöristetty suorakulmio 8">
            <a:extLst>
              <a:ext uri="{FF2B5EF4-FFF2-40B4-BE49-F238E27FC236}">
                <a16:creationId xmlns:a16="http://schemas.microsoft.com/office/drawing/2014/main" id="{1B7A6053-6DDD-CC45-B44E-E4782C13C776}"/>
              </a:ext>
            </a:extLst>
          </p:cNvPr>
          <p:cNvSpPr/>
          <p:nvPr/>
        </p:nvSpPr>
        <p:spPr>
          <a:xfrm>
            <a:off x="6202318" y="3624013"/>
            <a:ext cx="2724150" cy="91916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PALVELUT</a:t>
            </a:r>
          </a:p>
        </p:txBody>
      </p:sp>
      <p:sp>
        <p:nvSpPr>
          <p:cNvPr id="10" name="Pyöristetty suorakulmio 9">
            <a:extLst>
              <a:ext uri="{FF2B5EF4-FFF2-40B4-BE49-F238E27FC236}">
                <a16:creationId xmlns:a16="http://schemas.microsoft.com/office/drawing/2014/main" id="{E29152DD-FA61-F24D-9151-A28504473243}"/>
              </a:ext>
            </a:extLst>
          </p:cNvPr>
          <p:cNvSpPr/>
          <p:nvPr/>
        </p:nvSpPr>
        <p:spPr>
          <a:xfrm>
            <a:off x="9139101" y="3624013"/>
            <a:ext cx="2724150" cy="9191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YMPÄRISTÖ</a:t>
            </a:r>
          </a:p>
        </p:txBody>
      </p:sp>
      <p:sp>
        <p:nvSpPr>
          <p:cNvPr id="11" name="Pyöristetty suorakulmio 10">
            <a:extLst>
              <a:ext uri="{FF2B5EF4-FFF2-40B4-BE49-F238E27FC236}">
                <a16:creationId xmlns:a16="http://schemas.microsoft.com/office/drawing/2014/main" id="{043656E1-EAFD-2144-83D1-750D5A77FD42}"/>
              </a:ext>
            </a:extLst>
          </p:cNvPr>
          <p:cNvSpPr/>
          <p:nvPr/>
        </p:nvSpPr>
        <p:spPr>
          <a:xfrm>
            <a:off x="4733925" y="5155088"/>
            <a:ext cx="2724150" cy="919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PYHTÄÄN KOKOOMUS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CC496A79-9BB2-244D-B62E-1B2EDDAC7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15" name="Tekstiruutu 14">
            <a:extLst>
              <a:ext uri="{FF2B5EF4-FFF2-40B4-BE49-F238E27FC236}">
                <a16:creationId xmlns:a16="http://schemas.microsoft.com/office/drawing/2014/main" id="{998CB768-0F39-1949-9B67-37B5CB3CB94B}"/>
              </a:ext>
            </a:extLst>
          </p:cNvPr>
          <p:cNvSpPr txBox="1"/>
          <p:nvPr/>
        </p:nvSpPr>
        <p:spPr>
          <a:xfrm>
            <a:off x="5032216" y="6563518"/>
            <a:ext cx="2127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  <p:sp>
        <p:nvSpPr>
          <p:cNvPr id="3" name="Pyöristetty suorakulmio 2">
            <a:extLst>
              <a:ext uri="{FF2B5EF4-FFF2-40B4-BE49-F238E27FC236}">
                <a16:creationId xmlns:a16="http://schemas.microsoft.com/office/drawing/2014/main" id="{5A1D61EE-4F9D-EB22-0960-92287D0EF2A6}"/>
              </a:ext>
            </a:extLst>
          </p:cNvPr>
          <p:cNvSpPr/>
          <p:nvPr/>
        </p:nvSpPr>
        <p:spPr>
          <a:xfrm>
            <a:off x="6202318" y="2179955"/>
            <a:ext cx="2724150" cy="91916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MARKKINOINTI</a:t>
            </a:r>
          </a:p>
        </p:txBody>
      </p:sp>
    </p:spTree>
    <p:extLst>
      <p:ext uri="{BB962C8B-B14F-4D97-AF65-F5344CB8AC3E}">
        <p14:creationId xmlns:p14="http://schemas.microsoft.com/office/powerpoint/2010/main" val="2690347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9605">
        <p159:morph option="byObject"/>
      </p:transition>
    </mc:Choice>
    <mc:Fallback xmlns="">
      <p:transition spd="slow" advTm="9605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98A5D7-0644-4549-9CC2-D665B73B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754" y="0"/>
            <a:ext cx="8879876" cy="1325563"/>
          </a:xfrm>
        </p:spPr>
        <p:txBody>
          <a:bodyPr>
            <a:normAutofit/>
          </a:bodyPr>
          <a:lstStyle/>
          <a:p>
            <a:r>
              <a:rPr lang="en-GB" sz="4000" dirty="0" err="1"/>
              <a:t>Pyhtään</a:t>
            </a:r>
            <a:r>
              <a:rPr lang="en-GB" sz="4000" dirty="0"/>
              <a:t> </a:t>
            </a:r>
            <a:r>
              <a:rPr lang="en-GB" sz="4000" dirty="0" err="1"/>
              <a:t>kokoomuksen</a:t>
            </a:r>
            <a:r>
              <a:rPr lang="en-GB" sz="4000" dirty="0"/>
              <a:t> </a:t>
            </a:r>
            <a:r>
              <a:rPr lang="en-GB" sz="4000" dirty="0" err="1"/>
              <a:t>teesit</a:t>
            </a:r>
            <a:br>
              <a:rPr lang="en-GB" sz="4000" dirty="0"/>
            </a:br>
            <a:r>
              <a:rPr lang="en-GB" sz="4000" dirty="0" err="1"/>
              <a:t>Pyhtään</a:t>
            </a:r>
            <a:r>
              <a:rPr lang="en-GB" sz="4000" dirty="0"/>
              <a:t> </a:t>
            </a:r>
            <a:r>
              <a:rPr lang="en-GB" sz="4000" dirty="0" err="1"/>
              <a:t>kehittämiseksi</a:t>
            </a:r>
            <a:endParaRPr lang="en-GB" sz="4000" dirty="0"/>
          </a:p>
        </p:txBody>
      </p:sp>
      <p:sp>
        <p:nvSpPr>
          <p:cNvPr id="6" name="Pyöristetty suorakulmio 5">
            <a:extLst>
              <a:ext uri="{FF2B5EF4-FFF2-40B4-BE49-F238E27FC236}">
                <a16:creationId xmlns:a16="http://schemas.microsoft.com/office/drawing/2014/main" id="{EF2572CB-1948-C84F-A944-5723CBAF6E88}"/>
              </a:ext>
            </a:extLst>
          </p:cNvPr>
          <p:cNvSpPr/>
          <p:nvPr/>
        </p:nvSpPr>
        <p:spPr>
          <a:xfrm>
            <a:off x="374310" y="2218110"/>
            <a:ext cx="2724150" cy="57661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MARKKINOINTI</a:t>
            </a:r>
          </a:p>
        </p:txBody>
      </p:sp>
      <p:sp>
        <p:nvSpPr>
          <p:cNvPr id="7" name="Pyöristetty suorakulmio 6">
            <a:extLst>
              <a:ext uri="{FF2B5EF4-FFF2-40B4-BE49-F238E27FC236}">
                <a16:creationId xmlns:a16="http://schemas.microsoft.com/office/drawing/2014/main" id="{D46E2956-8B2A-3A4B-BCAC-D2EA2D3C72A0}"/>
              </a:ext>
            </a:extLst>
          </p:cNvPr>
          <p:cNvSpPr/>
          <p:nvPr/>
        </p:nvSpPr>
        <p:spPr>
          <a:xfrm>
            <a:off x="392036" y="3757470"/>
            <a:ext cx="2724150" cy="5766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YRITTÄJYYS</a:t>
            </a:r>
          </a:p>
        </p:txBody>
      </p:sp>
      <p:sp>
        <p:nvSpPr>
          <p:cNvPr id="8" name="Pyöristetty suorakulmio 7">
            <a:extLst>
              <a:ext uri="{FF2B5EF4-FFF2-40B4-BE49-F238E27FC236}">
                <a16:creationId xmlns:a16="http://schemas.microsoft.com/office/drawing/2014/main" id="{33DB29F6-1D5F-8F4B-ABE8-6A3B2C779124}"/>
              </a:ext>
            </a:extLst>
          </p:cNvPr>
          <p:cNvSpPr/>
          <p:nvPr/>
        </p:nvSpPr>
        <p:spPr>
          <a:xfrm>
            <a:off x="392036" y="2987790"/>
            <a:ext cx="2724150" cy="57661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KUNTAYHTEISÖ</a:t>
            </a:r>
          </a:p>
        </p:txBody>
      </p:sp>
      <p:sp>
        <p:nvSpPr>
          <p:cNvPr id="9" name="Pyöristetty suorakulmio 8">
            <a:extLst>
              <a:ext uri="{FF2B5EF4-FFF2-40B4-BE49-F238E27FC236}">
                <a16:creationId xmlns:a16="http://schemas.microsoft.com/office/drawing/2014/main" id="{1B7A6053-6DDD-CC45-B44E-E4782C13C776}"/>
              </a:ext>
            </a:extLst>
          </p:cNvPr>
          <p:cNvSpPr/>
          <p:nvPr/>
        </p:nvSpPr>
        <p:spPr>
          <a:xfrm>
            <a:off x="392036" y="4527150"/>
            <a:ext cx="2724150" cy="57661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PALVELUT</a:t>
            </a:r>
          </a:p>
        </p:txBody>
      </p:sp>
      <p:sp>
        <p:nvSpPr>
          <p:cNvPr id="10" name="Pyöristetty suorakulmio 9">
            <a:extLst>
              <a:ext uri="{FF2B5EF4-FFF2-40B4-BE49-F238E27FC236}">
                <a16:creationId xmlns:a16="http://schemas.microsoft.com/office/drawing/2014/main" id="{E29152DD-FA61-F24D-9151-A28504473243}"/>
              </a:ext>
            </a:extLst>
          </p:cNvPr>
          <p:cNvSpPr/>
          <p:nvPr/>
        </p:nvSpPr>
        <p:spPr>
          <a:xfrm>
            <a:off x="392036" y="5296830"/>
            <a:ext cx="2724150" cy="5766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YMPÄRISTÖ</a:t>
            </a:r>
          </a:p>
        </p:txBody>
      </p:sp>
      <p:sp>
        <p:nvSpPr>
          <p:cNvPr id="11" name="Pyöristetty suorakulmio 10">
            <a:extLst>
              <a:ext uri="{FF2B5EF4-FFF2-40B4-BE49-F238E27FC236}">
                <a16:creationId xmlns:a16="http://schemas.microsoft.com/office/drawing/2014/main" id="{043656E1-EAFD-2144-83D1-750D5A77FD42}"/>
              </a:ext>
            </a:extLst>
          </p:cNvPr>
          <p:cNvSpPr/>
          <p:nvPr/>
        </p:nvSpPr>
        <p:spPr>
          <a:xfrm>
            <a:off x="392036" y="6066509"/>
            <a:ext cx="2724150" cy="5766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PYHTÄÄN KOKOOMUS</a:t>
            </a:r>
          </a:p>
        </p:txBody>
      </p:sp>
      <p:sp>
        <p:nvSpPr>
          <p:cNvPr id="13" name="Otsikko 7">
            <a:extLst>
              <a:ext uri="{FF2B5EF4-FFF2-40B4-BE49-F238E27FC236}">
                <a16:creationId xmlns:a16="http://schemas.microsoft.com/office/drawing/2014/main" id="{AA45BF80-D821-8D4D-9AA2-A7162FC4C39E}"/>
              </a:ext>
            </a:extLst>
          </p:cNvPr>
          <p:cNvSpPr txBox="1">
            <a:spLocks/>
          </p:cNvSpPr>
          <p:nvPr/>
        </p:nvSpPr>
        <p:spPr>
          <a:xfrm>
            <a:off x="3312126" y="1482811"/>
            <a:ext cx="8879874" cy="455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Vahva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talous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luo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pohjan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kohtuulliselle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verotukselle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16" name="Otsikko 7">
            <a:extLst>
              <a:ext uri="{FF2B5EF4-FFF2-40B4-BE49-F238E27FC236}">
                <a16:creationId xmlns:a16="http://schemas.microsoft.com/office/drawing/2014/main" id="{DE647025-B9AC-0D4E-A60A-15A316CE482B}"/>
              </a:ext>
            </a:extLst>
          </p:cNvPr>
          <p:cNvSpPr txBox="1">
            <a:spLocks/>
          </p:cNvSpPr>
          <p:nvPr/>
        </p:nvSpPr>
        <p:spPr>
          <a:xfrm>
            <a:off x="3312126" y="3038564"/>
            <a:ext cx="8879876" cy="4558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Pyhtäällä</a:t>
            </a:r>
            <a:r>
              <a:rPr lang="en-GB" sz="2400" b="1" i="1" dirty="0">
                <a:latin typeface="Barlow Condensed" pitchFamily="2" charset="77"/>
              </a:rPr>
              <a:t> on </a:t>
            </a:r>
            <a:r>
              <a:rPr lang="en-GB" sz="2400" b="1" i="1" dirty="0" err="1">
                <a:latin typeface="Barlow Condensed" pitchFamily="2" charset="77"/>
              </a:rPr>
              <a:t>avoin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ja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kaikki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mukaan</a:t>
            </a:r>
            <a:r>
              <a:rPr lang="en-GB" sz="2400" b="1" i="1" dirty="0">
                <a:latin typeface="Barlow Condensed" pitchFamily="2" charset="77"/>
              </a:rPr>
              <a:t> ottava </a:t>
            </a:r>
            <a:r>
              <a:rPr lang="en-GB" sz="2400" b="1" i="1" dirty="0" err="1">
                <a:latin typeface="Barlow Condensed" pitchFamily="2" charset="77"/>
              </a:rPr>
              <a:t>ilmapiiri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17" name="Otsikko 7">
            <a:extLst>
              <a:ext uri="{FF2B5EF4-FFF2-40B4-BE49-F238E27FC236}">
                <a16:creationId xmlns:a16="http://schemas.microsoft.com/office/drawing/2014/main" id="{3548F3AA-DFAA-A84F-832B-A3966FB17AC7}"/>
              </a:ext>
            </a:extLst>
          </p:cNvPr>
          <p:cNvSpPr txBox="1">
            <a:spLocks/>
          </p:cNvSpPr>
          <p:nvPr/>
        </p:nvSpPr>
        <p:spPr>
          <a:xfrm>
            <a:off x="3312126" y="3807772"/>
            <a:ext cx="8879874" cy="45584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Pyhtäällä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yrittäjyys</a:t>
            </a:r>
            <a:r>
              <a:rPr lang="en-GB" sz="2400" b="1" i="1" dirty="0">
                <a:latin typeface="Barlow Condensed" pitchFamily="2" charset="77"/>
              </a:rPr>
              <a:t> on </a:t>
            </a:r>
            <a:r>
              <a:rPr lang="en-GB" sz="2400" b="1" i="1" dirty="0" err="1">
                <a:latin typeface="Barlow Condensed" pitchFamily="2" charset="77"/>
              </a:rPr>
              <a:t>ykkösasia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18" name="Otsikko 7">
            <a:extLst>
              <a:ext uri="{FF2B5EF4-FFF2-40B4-BE49-F238E27FC236}">
                <a16:creationId xmlns:a16="http://schemas.microsoft.com/office/drawing/2014/main" id="{EA398FBC-C41A-DC44-B730-EC1579520553}"/>
              </a:ext>
            </a:extLst>
          </p:cNvPr>
          <p:cNvSpPr txBox="1">
            <a:spLocks/>
          </p:cNvSpPr>
          <p:nvPr/>
        </p:nvSpPr>
        <p:spPr>
          <a:xfrm>
            <a:off x="3312126" y="4562014"/>
            <a:ext cx="8879874" cy="50226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Pyhtäällä</a:t>
            </a:r>
            <a:r>
              <a:rPr lang="en-GB" sz="2400" b="1" i="1" dirty="0">
                <a:latin typeface="Barlow Condensed" pitchFamily="2" charset="77"/>
              </a:rPr>
              <a:t> on </a:t>
            </a:r>
            <a:r>
              <a:rPr lang="en-GB" sz="2400" b="1" i="1" dirty="0" err="1">
                <a:latin typeface="Barlow Condensed" pitchFamily="2" charset="77"/>
              </a:rPr>
              <a:t>parhaat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palvelut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19" name="Otsikko 7">
            <a:extLst>
              <a:ext uri="{FF2B5EF4-FFF2-40B4-BE49-F238E27FC236}">
                <a16:creationId xmlns:a16="http://schemas.microsoft.com/office/drawing/2014/main" id="{295394F6-6C39-4042-8C6E-6E05EEF9B61D}"/>
              </a:ext>
            </a:extLst>
          </p:cNvPr>
          <p:cNvSpPr txBox="1">
            <a:spLocks/>
          </p:cNvSpPr>
          <p:nvPr/>
        </p:nvSpPr>
        <p:spPr>
          <a:xfrm>
            <a:off x="3342352" y="5202282"/>
            <a:ext cx="8849648" cy="69937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</a:t>
            </a:r>
            <a:r>
              <a:rPr lang="en-GB" sz="2400" b="1" i="1" dirty="0">
                <a:latin typeface="Barlow Condensed" pitchFamily="2" charset="77"/>
              </a:rPr>
              <a:t> on </a:t>
            </a:r>
            <a:r>
              <a:rPr lang="en-GB" sz="2400" b="1" i="1" dirty="0" err="1">
                <a:latin typeface="Barlow Condensed" pitchFamily="2" charset="77"/>
              </a:rPr>
              <a:t>luonnon</a:t>
            </a:r>
            <a:r>
              <a:rPr lang="en-GB" sz="2400" b="1" i="1" dirty="0">
                <a:latin typeface="Barlow Condensed" pitchFamily="2" charset="77"/>
              </a:rPr>
              <a:t>- </a:t>
            </a:r>
            <a:r>
              <a:rPr lang="en-GB" sz="2400" b="1" i="1" dirty="0" err="1">
                <a:latin typeface="Barlow Condensed" pitchFamily="2" charset="77"/>
              </a:rPr>
              <a:t>ja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merenläheinen</a:t>
            </a:r>
            <a:r>
              <a:rPr lang="en-GB" sz="2400" b="1" i="1" dirty="0">
                <a:latin typeface="Barlow Condensed" pitchFamily="2" charset="77"/>
              </a:rPr>
              <a:t>, </a:t>
            </a:r>
            <a:r>
              <a:rPr lang="en-GB" sz="2400" b="1" i="1" dirty="0" err="1">
                <a:latin typeface="Barlow Condensed" pitchFamily="2" charset="77"/>
              </a:rPr>
              <a:t>siisti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asuinympäristö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21" name="Otsikko 7">
            <a:extLst>
              <a:ext uri="{FF2B5EF4-FFF2-40B4-BE49-F238E27FC236}">
                <a16:creationId xmlns:a16="http://schemas.microsoft.com/office/drawing/2014/main" id="{85987709-603F-4D4E-BD6D-002C2167F7E8}"/>
              </a:ext>
            </a:extLst>
          </p:cNvPr>
          <p:cNvSpPr txBox="1">
            <a:spLocks/>
          </p:cNvSpPr>
          <p:nvPr/>
        </p:nvSpPr>
        <p:spPr>
          <a:xfrm>
            <a:off x="3351496" y="6007088"/>
            <a:ext cx="8840504" cy="64691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kokoomus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ajaa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kaikkien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pyhtääläisten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asiaa</a:t>
            </a:r>
            <a:endParaRPr lang="en-GB" sz="2400" b="1" i="1" dirty="0">
              <a:latin typeface="Barlow Condensed" pitchFamily="2" charset="77"/>
            </a:endParaRP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A01F9DEE-8E36-0849-ABFB-F341EDA632EA}"/>
              </a:ext>
            </a:extLst>
          </p:cNvPr>
          <p:cNvSpPr txBox="1"/>
          <p:nvPr/>
        </p:nvSpPr>
        <p:spPr>
          <a:xfrm>
            <a:off x="5162845" y="6574404"/>
            <a:ext cx="2127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E9672D41-26F5-EEAE-F4F9-059393DD8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94FEC11D-FC80-F67F-5EF9-73CCD4611E58}"/>
              </a:ext>
            </a:extLst>
          </p:cNvPr>
          <p:cNvSpPr/>
          <p:nvPr/>
        </p:nvSpPr>
        <p:spPr>
          <a:xfrm>
            <a:off x="374310" y="1448430"/>
            <a:ext cx="2724150" cy="57661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TALOUS</a:t>
            </a:r>
          </a:p>
        </p:txBody>
      </p:sp>
      <p:sp>
        <p:nvSpPr>
          <p:cNvPr id="5" name="Otsikko 7">
            <a:extLst>
              <a:ext uri="{FF2B5EF4-FFF2-40B4-BE49-F238E27FC236}">
                <a16:creationId xmlns:a16="http://schemas.microsoft.com/office/drawing/2014/main" id="{1073CA42-AFBF-FA90-4468-50AFD020195F}"/>
              </a:ext>
            </a:extLst>
          </p:cNvPr>
          <p:cNvSpPr txBox="1">
            <a:spLocks/>
          </p:cNvSpPr>
          <p:nvPr/>
        </p:nvSpPr>
        <p:spPr>
          <a:xfrm>
            <a:off x="3312125" y="2258260"/>
            <a:ext cx="8879875" cy="455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 err="1">
                <a:latin typeface="Barlow Condensed" pitchFamily="2" charset="77"/>
              </a:rPr>
              <a:t>Pyhtää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kertoo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innokkaasti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itsestään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rinta</a:t>
            </a:r>
            <a:r>
              <a:rPr lang="en-GB" sz="2400" b="1" i="1" dirty="0">
                <a:latin typeface="Barlow Condensed" pitchFamily="2" charset="77"/>
              </a:rPr>
              <a:t> </a:t>
            </a:r>
            <a:r>
              <a:rPr lang="en-GB" sz="2400" b="1" i="1" dirty="0" err="1">
                <a:latin typeface="Barlow Condensed" pitchFamily="2" charset="77"/>
              </a:rPr>
              <a:t>rottingilla</a:t>
            </a:r>
            <a:endParaRPr lang="en-GB" sz="2400" b="1" i="1" dirty="0">
              <a:latin typeface="Barlow Condense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698348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8546">
        <p159:morph option="byObject"/>
      </p:transition>
    </mc:Choice>
    <mc:Fallback xmlns="">
      <p:transition spd="slow" advTm="1854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  <p:bldP spid="18" grpId="0"/>
      <p:bldP spid="19" grpId="0"/>
      <p:bldP spid="21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6ACFDAC3-C89A-264F-A3B7-799C0CC6C891}"/>
              </a:ext>
            </a:extLst>
          </p:cNvPr>
          <p:cNvSpPr/>
          <p:nvPr/>
        </p:nvSpPr>
        <p:spPr>
          <a:xfrm>
            <a:off x="4733925" y="420714"/>
            <a:ext cx="2724150" cy="9191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TALOUS</a:t>
            </a:r>
          </a:p>
        </p:txBody>
      </p:sp>
      <p:sp>
        <p:nvSpPr>
          <p:cNvPr id="8" name="Otsikko 7">
            <a:extLst>
              <a:ext uri="{FF2B5EF4-FFF2-40B4-BE49-F238E27FC236}">
                <a16:creationId xmlns:a16="http://schemas.microsoft.com/office/drawing/2014/main" id="{2C446DE8-7846-4F4A-9B49-376557DCE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01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b="1" i="1" dirty="0" err="1"/>
              <a:t>Vahva</a:t>
            </a:r>
            <a:r>
              <a:rPr lang="en-GB" b="1" i="1" dirty="0"/>
              <a:t> </a:t>
            </a:r>
            <a:r>
              <a:rPr lang="en-GB" b="1" i="1" dirty="0" err="1"/>
              <a:t>talous</a:t>
            </a:r>
            <a:r>
              <a:rPr lang="en-GB" b="1" i="1" dirty="0"/>
              <a:t> </a:t>
            </a:r>
            <a:r>
              <a:rPr lang="en-GB" b="1" i="1" dirty="0" err="1"/>
              <a:t>luo</a:t>
            </a:r>
            <a:r>
              <a:rPr lang="en-GB" b="1" i="1" dirty="0"/>
              <a:t> </a:t>
            </a:r>
            <a:r>
              <a:rPr lang="en-GB" b="1" i="1" dirty="0" err="1"/>
              <a:t>pohjan</a:t>
            </a:r>
            <a:r>
              <a:rPr lang="en-GB" b="1" i="1" dirty="0"/>
              <a:t> </a:t>
            </a:r>
            <a:r>
              <a:rPr lang="en-GB" b="1" i="1" dirty="0" err="1"/>
              <a:t>kohtuulliselle</a:t>
            </a:r>
            <a:r>
              <a:rPr lang="en-GB" b="1" i="1" dirty="0"/>
              <a:t> </a:t>
            </a:r>
            <a:r>
              <a:rPr lang="en-GB" b="1" i="1" dirty="0" err="1"/>
              <a:t>verotukselle</a:t>
            </a:r>
            <a:endParaRPr lang="en-GB" b="1" i="1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9B9B2197-7C1A-9D44-A433-11C83B32B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2AC080C5-3B96-EB4D-BABE-0525E853887C}"/>
              </a:ext>
            </a:extLst>
          </p:cNvPr>
          <p:cNvSpPr txBox="1"/>
          <p:nvPr/>
        </p:nvSpPr>
        <p:spPr>
          <a:xfrm>
            <a:off x="1209674" y="3288121"/>
            <a:ext cx="10786238" cy="2133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384" dist="13232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velkaa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vain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investointeihin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syömävelkaa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Investoimme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asioihin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jotka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tuovat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uusia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asukkaita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yrityksiä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veronmaksajia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Haluamme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olevan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lähialueen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houkuttelevin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uusille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asukkaille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Tavoitteenamme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on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Kymenlaakson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itäisen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Uudenmaan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alhaisin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kuntaveroprosentti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Houkutelemme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myös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kesäasukkaita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vakituisiksi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asukkaiksi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11B925C-6BC6-9A4F-B5D8-BDD948820411}"/>
              </a:ext>
            </a:extLst>
          </p:cNvPr>
          <p:cNvSpPr txBox="1"/>
          <p:nvPr/>
        </p:nvSpPr>
        <p:spPr>
          <a:xfrm>
            <a:off x="5032216" y="6563518"/>
            <a:ext cx="2127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0978651"/>
      </p:ext>
    </p:extLst>
  </p:cSld>
  <p:clrMapOvr>
    <a:masterClrMapping/>
  </p:clrMapOvr>
  <p:transition spd="slow" advTm="13793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FBB23-8168-3E82-076F-780CD4F5B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yöristetty suorakulmio 4">
            <a:extLst>
              <a:ext uri="{FF2B5EF4-FFF2-40B4-BE49-F238E27FC236}">
                <a16:creationId xmlns:a16="http://schemas.microsoft.com/office/drawing/2014/main" id="{E493B230-EAA4-32AA-F92F-6F773BBA38A7}"/>
              </a:ext>
            </a:extLst>
          </p:cNvPr>
          <p:cNvSpPr/>
          <p:nvPr/>
        </p:nvSpPr>
        <p:spPr>
          <a:xfrm>
            <a:off x="4733925" y="420714"/>
            <a:ext cx="2724150" cy="91916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Barlow Condensed" pitchFamily="2" charset="77"/>
              </a:rPr>
              <a:t>MARKKINOINTI</a:t>
            </a:r>
          </a:p>
        </p:txBody>
      </p:sp>
      <p:sp>
        <p:nvSpPr>
          <p:cNvPr id="8" name="Otsikko 7">
            <a:extLst>
              <a:ext uri="{FF2B5EF4-FFF2-40B4-BE49-F238E27FC236}">
                <a16:creationId xmlns:a16="http://schemas.microsoft.com/office/drawing/2014/main" id="{6649D0B6-A9A2-7355-EBFD-EF685A21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01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b="1" i="1" dirty="0" err="1"/>
              <a:t>Pyhtää</a:t>
            </a:r>
            <a:r>
              <a:rPr lang="en-GB" b="1" i="1" dirty="0"/>
              <a:t> </a:t>
            </a:r>
            <a:r>
              <a:rPr lang="en-GB" b="1" i="1" dirty="0" err="1"/>
              <a:t>kertoo</a:t>
            </a:r>
            <a:r>
              <a:rPr lang="en-GB" b="1" i="1" dirty="0"/>
              <a:t> </a:t>
            </a:r>
            <a:r>
              <a:rPr lang="en-GB" b="1" i="1" dirty="0" err="1"/>
              <a:t>innokkaasti</a:t>
            </a:r>
            <a:r>
              <a:rPr lang="en-GB" b="1" i="1" dirty="0"/>
              <a:t> </a:t>
            </a:r>
            <a:r>
              <a:rPr lang="en-GB" b="1" i="1" dirty="0" err="1"/>
              <a:t>itsestään</a:t>
            </a:r>
            <a:r>
              <a:rPr lang="en-GB" b="1" i="1" dirty="0"/>
              <a:t> </a:t>
            </a:r>
            <a:br>
              <a:rPr lang="en-GB" b="1" i="1" dirty="0"/>
            </a:br>
            <a:r>
              <a:rPr lang="en-GB" b="1" i="1" dirty="0" err="1"/>
              <a:t>rinta</a:t>
            </a:r>
            <a:r>
              <a:rPr lang="en-GB" b="1" i="1" dirty="0"/>
              <a:t> </a:t>
            </a:r>
            <a:r>
              <a:rPr lang="en-GB" b="1" i="1" dirty="0" err="1"/>
              <a:t>rottingilla</a:t>
            </a:r>
            <a:endParaRPr lang="en-GB" b="1" i="1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AB623DFB-46BA-13A6-C2C6-FFED621F9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BBCE536-DEA3-1214-7ABC-81B1C4CA590B}"/>
              </a:ext>
            </a:extLst>
          </p:cNvPr>
          <p:cNvSpPr txBox="1"/>
          <p:nvPr/>
        </p:nvSpPr>
        <p:spPr>
          <a:xfrm>
            <a:off x="1209674" y="3288121"/>
            <a:ext cx="10786238" cy="2133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384" dist="13232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Viestimme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niin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isoista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pienistä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asioista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positiivisesti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aktiivisesti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eri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kanavissa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–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perinteistä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mediaa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unohtamatta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Viestinnän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tunnelmassa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meillä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on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pieni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pilke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silmäkulmassa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Teemme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erottuvia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näkyviä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markkinointikampanjoita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haluamillemme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kohderyhmille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1AAE6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Aktivoimme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paikalliset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yritykset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tarjoamaan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palvelujaan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kunnassamme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C6B0F70-564B-DAE0-4CDC-C3E5758EB318}"/>
              </a:ext>
            </a:extLst>
          </p:cNvPr>
          <p:cNvSpPr txBox="1"/>
          <p:nvPr/>
        </p:nvSpPr>
        <p:spPr>
          <a:xfrm>
            <a:off x="5071489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900538214"/>
      </p:ext>
    </p:extLst>
  </p:cSld>
  <p:clrMapOvr>
    <a:masterClrMapping/>
  </p:clrMapOvr>
  <p:transition spd="slow" advTm="13793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yöristetty suorakulmio 2">
            <a:extLst>
              <a:ext uri="{FF2B5EF4-FFF2-40B4-BE49-F238E27FC236}">
                <a16:creationId xmlns:a16="http://schemas.microsoft.com/office/drawing/2014/main" id="{70A70F81-B9E2-9A4F-8E08-34DF323CF8F7}"/>
              </a:ext>
            </a:extLst>
          </p:cNvPr>
          <p:cNvSpPr/>
          <p:nvPr/>
        </p:nvSpPr>
        <p:spPr>
          <a:xfrm>
            <a:off x="4733925" y="438217"/>
            <a:ext cx="2724150" cy="9191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KUNTAYHTEISÖ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ABB2B67-75F8-1E4F-982B-C6C6FCBA5E13}"/>
              </a:ext>
            </a:extLst>
          </p:cNvPr>
          <p:cNvSpPr txBox="1"/>
          <p:nvPr/>
        </p:nvSpPr>
        <p:spPr>
          <a:xfrm>
            <a:off x="1175726" y="2605776"/>
            <a:ext cx="10337459" cy="2276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044" dist="12789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Yhteisö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luo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turvallisuutta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ketään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jätetä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yksin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Emme ole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kenenkään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vastustajia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yhteistyökumppaneita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avoimia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kansainväliseen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ihmisten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väliseen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kanssakäymiseen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Laaja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kulttuuritarjontamme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vahvistaa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positiivista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pyhtääläisyyttä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ylpeyttä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kotipaikastaan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Kunta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huolehtii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henkilöstöstään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tarjoamalla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laadukasta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johtamista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kilpailukyiset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kannusteet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sekä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hyvät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6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kehittymismahdollisuudet</a:t>
            </a:r>
            <a:r>
              <a:rPr lang="en-GB" sz="16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Otsikko 7">
            <a:extLst>
              <a:ext uri="{FF2B5EF4-FFF2-40B4-BE49-F238E27FC236}">
                <a16:creationId xmlns:a16="http://schemas.microsoft.com/office/drawing/2014/main" id="{30445959-09ED-C743-9C7E-AA470224669B}"/>
              </a:ext>
            </a:extLst>
          </p:cNvPr>
          <p:cNvSpPr txBox="1">
            <a:spLocks/>
          </p:cNvSpPr>
          <p:nvPr/>
        </p:nvSpPr>
        <p:spPr>
          <a:xfrm>
            <a:off x="838200" y="1640122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err="1">
                <a:latin typeface="Barlow Condensed" pitchFamily="2" charset="77"/>
              </a:rPr>
              <a:t>Pyhtäällä</a:t>
            </a:r>
            <a:r>
              <a:rPr lang="en-GB" b="1" i="1" dirty="0">
                <a:latin typeface="Barlow Condensed" pitchFamily="2" charset="77"/>
              </a:rPr>
              <a:t> on </a:t>
            </a:r>
            <a:r>
              <a:rPr lang="en-GB" b="1" i="1" dirty="0" err="1">
                <a:latin typeface="Barlow Condensed" pitchFamily="2" charset="77"/>
              </a:rPr>
              <a:t>avoin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ja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kaikki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mukaan</a:t>
            </a:r>
            <a:r>
              <a:rPr lang="en-GB" b="1" i="1" dirty="0">
                <a:latin typeface="Barlow Condensed" pitchFamily="2" charset="77"/>
              </a:rPr>
              <a:t> ottava </a:t>
            </a:r>
            <a:r>
              <a:rPr lang="en-GB" b="1" i="1" dirty="0" err="1">
                <a:latin typeface="Barlow Condensed" pitchFamily="2" charset="77"/>
              </a:rPr>
              <a:t>ilmapiiri</a:t>
            </a:r>
            <a:endParaRPr lang="en-GB" b="1" i="1" dirty="0">
              <a:latin typeface="Barlow Condensed" pitchFamily="2" charset="77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16F47C5-98E1-EC48-B8B5-339AD3784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26ED280D-F939-BB4F-9812-67C1F33F2947}"/>
              </a:ext>
            </a:extLst>
          </p:cNvPr>
          <p:cNvSpPr txBox="1"/>
          <p:nvPr/>
        </p:nvSpPr>
        <p:spPr>
          <a:xfrm>
            <a:off x="5071488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333294303"/>
      </p:ext>
    </p:extLst>
  </p:cSld>
  <p:clrMapOvr>
    <a:masterClrMapping/>
  </p:clrMapOvr>
  <p:transition spd="slow" advTm="12857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261C8746-DD82-C14C-BECF-74D42EA0F789}"/>
              </a:ext>
            </a:extLst>
          </p:cNvPr>
          <p:cNvSpPr/>
          <p:nvPr/>
        </p:nvSpPr>
        <p:spPr>
          <a:xfrm>
            <a:off x="4733925" y="426533"/>
            <a:ext cx="2724150" cy="91916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YRITTÄJYYS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9D27C14-51C3-8D49-8214-1490D9898543}"/>
              </a:ext>
            </a:extLst>
          </p:cNvPr>
          <p:cNvSpPr txBox="1"/>
          <p:nvPr/>
        </p:nvSpPr>
        <p:spPr>
          <a:xfrm>
            <a:off x="364330" y="2496323"/>
            <a:ext cx="11631581" cy="21335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044" dist="12789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Kannustamme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yrittäjyyteen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markkinoimme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yrittäjähenkisyyttä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Lupaamme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yrittäjille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sujuvaa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asiointia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kaavoituksessamme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huomioidaan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yrittäjien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tarpeet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omia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yrittäjiä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kannustamme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uusia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yrityksiä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sijoittumaan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Pyhtäälle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Kasvun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vauhdittamiseksi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osallistumme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rohkeammin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elinkeinohankkeisiin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laukaisuraketti-periaatteella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Edistämme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lentokentän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alueen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rakentamista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aktiivisena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toimijana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</p:txBody>
      </p:sp>
      <p:sp>
        <p:nvSpPr>
          <p:cNvPr id="7" name="Otsikko 7">
            <a:extLst>
              <a:ext uri="{FF2B5EF4-FFF2-40B4-BE49-F238E27FC236}">
                <a16:creationId xmlns:a16="http://schemas.microsoft.com/office/drawing/2014/main" id="{12248AC6-6166-6243-A07F-DFC556380724}"/>
              </a:ext>
            </a:extLst>
          </p:cNvPr>
          <p:cNvSpPr txBox="1">
            <a:spLocks/>
          </p:cNvSpPr>
          <p:nvPr/>
        </p:nvSpPr>
        <p:spPr>
          <a:xfrm>
            <a:off x="838200" y="152289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err="1">
                <a:latin typeface="Barlow Condensed" pitchFamily="2" charset="77"/>
              </a:rPr>
              <a:t>Pyhtäällä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yrittäjyys</a:t>
            </a:r>
            <a:r>
              <a:rPr lang="en-GB" b="1" i="1" dirty="0">
                <a:latin typeface="Barlow Condensed" pitchFamily="2" charset="77"/>
              </a:rPr>
              <a:t> on </a:t>
            </a:r>
            <a:r>
              <a:rPr lang="en-GB" b="1" i="1" dirty="0" err="1">
                <a:latin typeface="Barlow Condensed" pitchFamily="2" charset="77"/>
              </a:rPr>
              <a:t>ykkösasia</a:t>
            </a:r>
            <a:endParaRPr lang="en-GB" b="1" i="1" dirty="0">
              <a:latin typeface="Barlow Condensed" pitchFamily="2" charset="77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E6E4AC5-3F80-424D-8BBF-76CEB9829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0DC7404B-B21B-FB4D-B987-D7F9D6AD094A}"/>
              </a:ext>
            </a:extLst>
          </p:cNvPr>
          <p:cNvSpPr txBox="1"/>
          <p:nvPr/>
        </p:nvSpPr>
        <p:spPr>
          <a:xfrm>
            <a:off x="5071489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C8319512-381A-5720-C569-BD62E7E26418}"/>
              </a:ext>
            </a:extLst>
          </p:cNvPr>
          <p:cNvSpPr txBox="1"/>
          <p:nvPr/>
        </p:nvSpPr>
        <p:spPr>
          <a:xfrm>
            <a:off x="601265" y="5335109"/>
            <a:ext cx="11157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*)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Osallistumme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projektiin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/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yritykseen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panostajana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luovumme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siitä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toiminta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on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lähtenyt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lentoon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Tunnistamme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että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meillä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ei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vielä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ole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luontaista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vetovoimaa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minkä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vuoksi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tarvitaan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aktiivisempaa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otetta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elinkeinojen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sz="1400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kehittämiseen</a:t>
            </a:r>
            <a:r>
              <a:rPr lang="en-GB" sz="1400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772294671"/>
      </p:ext>
    </p:extLst>
  </p:cSld>
  <p:clrMapOvr>
    <a:masterClrMapping/>
  </p:clrMapOvr>
  <p:transition spd="slow" advTm="1989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yöristetty suorakulmio 2">
            <a:extLst>
              <a:ext uri="{FF2B5EF4-FFF2-40B4-BE49-F238E27FC236}">
                <a16:creationId xmlns:a16="http://schemas.microsoft.com/office/drawing/2014/main" id="{6D3315A1-CBBD-3E45-AC2A-D37D18C67018}"/>
              </a:ext>
            </a:extLst>
          </p:cNvPr>
          <p:cNvSpPr/>
          <p:nvPr/>
        </p:nvSpPr>
        <p:spPr>
          <a:xfrm>
            <a:off x="4733925" y="419015"/>
            <a:ext cx="2724150" cy="91916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Barlow Condensed" pitchFamily="2" charset="77"/>
              </a:rPr>
              <a:t>PALVELUT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979E5A1-14A1-EA4E-B619-4C2EF678A880}"/>
              </a:ext>
            </a:extLst>
          </p:cNvPr>
          <p:cNvSpPr txBox="1"/>
          <p:nvPr/>
        </p:nvSpPr>
        <p:spPr>
          <a:xfrm>
            <a:off x="1308449" y="2679943"/>
            <a:ext cx="9575102" cy="33800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5044" dist="127893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vastataan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yhteydenottopyyntöihin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päivässä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Kunnassa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vältämme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i="1" dirty="0" err="1">
                <a:latin typeface="Source Serif 4 Black" panose="02040603050405020204" pitchFamily="18" charset="0"/>
                <a:ea typeface="Source Serif 4 Black" panose="02040603050405020204" pitchFamily="18" charset="0"/>
              </a:rPr>
              <a:t>turhaa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byrokratiaa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Panostamme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varhaiskasvatuksen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koulujen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laatuun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,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näistä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kerrotaan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aktiivisesti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Varmistamme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ruotsinkielisen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päivähoidon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koulun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roolin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Vaikutamme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terveysaseman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säilymiseen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Pyhtäällä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myös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tulevaisuudessa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Olemme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tiennäyttäjiä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tekoälyn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hyödyntämisessä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palveluiden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laadun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ja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kustannustehokkuuden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 </a:t>
            </a:r>
            <a:r>
              <a:rPr lang="en-GB" dirty="0" err="1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kehittämiseksi</a:t>
            </a:r>
            <a:r>
              <a:rPr lang="en-GB" dirty="0">
                <a:latin typeface="Source Serif 4 Medium" panose="02040603050405020204" pitchFamily="18" charset="0"/>
                <a:ea typeface="Source Serif 4 Medium" panose="02040603050405020204" pitchFamily="18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9F9F9F"/>
              </a:buClr>
            </a:pPr>
            <a:endParaRPr lang="en-GB" dirty="0">
              <a:latin typeface="Source Serif 4 Medium" panose="02040603050405020204" pitchFamily="18" charset="0"/>
              <a:ea typeface="Source Serif 4 Medium" panose="02040603050405020204" pitchFamily="18" charset="0"/>
            </a:endParaRPr>
          </a:p>
        </p:txBody>
      </p:sp>
      <p:sp>
        <p:nvSpPr>
          <p:cNvPr id="7" name="Otsikko 7">
            <a:extLst>
              <a:ext uri="{FF2B5EF4-FFF2-40B4-BE49-F238E27FC236}">
                <a16:creationId xmlns:a16="http://schemas.microsoft.com/office/drawing/2014/main" id="{0562D32F-4BD5-4843-9680-37018B38674F}"/>
              </a:ext>
            </a:extLst>
          </p:cNvPr>
          <p:cNvSpPr txBox="1">
            <a:spLocks/>
          </p:cNvSpPr>
          <p:nvPr/>
        </p:nvSpPr>
        <p:spPr>
          <a:xfrm>
            <a:off x="838200" y="1640122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i="1" dirty="0" err="1">
                <a:latin typeface="Barlow Condensed" pitchFamily="2" charset="77"/>
              </a:rPr>
              <a:t>Pyhtäällä</a:t>
            </a:r>
            <a:r>
              <a:rPr lang="en-GB" b="1" i="1" dirty="0">
                <a:latin typeface="Barlow Condensed" pitchFamily="2" charset="77"/>
              </a:rPr>
              <a:t> on </a:t>
            </a:r>
            <a:r>
              <a:rPr lang="en-GB" b="1" i="1" dirty="0" err="1">
                <a:latin typeface="Barlow Condensed" pitchFamily="2" charset="77"/>
              </a:rPr>
              <a:t>parhaat</a:t>
            </a:r>
            <a:r>
              <a:rPr lang="en-GB" b="1" i="1" dirty="0">
                <a:latin typeface="Barlow Condensed" pitchFamily="2" charset="77"/>
              </a:rPr>
              <a:t> </a:t>
            </a:r>
            <a:r>
              <a:rPr lang="en-GB" b="1" i="1" dirty="0" err="1">
                <a:latin typeface="Barlow Condensed" pitchFamily="2" charset="77"/>
              </a:rPr>
              <a:t>palvelut</a:t>
            </a:r>
            <a:endParaRPr lang="en-GB" b="1" i="1" dirty="0">
              <a:latin typeface="Barlow Condensed" pitchFamily="2" charset="77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CAF93A7-9102-DA4B-A9EA-9A6FC7FA0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928" y="145056"/>
            <a:ext cx="1522984" cy="1192699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B37F1354-C3C9-F842-8ED3-DCFC9292400A}"/>
              </a:ext>
            </a:extLst>
          </p:cNvPr>
          <p:cNvSpPr txBox="1"/>
          <p:nvPr/>
        </p:nvSpPr>
        <p:spPr>
          <a:xfrm>
            <a:off x="5071489" y="6563518"/>
            <a:ext cx="20490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© </a:t>
            </a:r>
            <a:r>
              <a:rPr lang="en-GB" sz="1200" dirty="0" err="1"/>
              <a:t>Pyhtään</a:t>
            </a:r>
            <a:r>
              <a:rPr lang="en-GB" sz="1200" dirty="0"/>
              <a:t> </a:t>
            </a:r>
            <a:r>
              <a:rPr lang="en-GB" sz="1200" dirty="0" err="1"/>
              <a:t>Kokoomus</a:t>
            </a:r>
            <a:r>
              <a:rPr lang="en-GB" sz="1200" dirty="0"/>
              <a:t> </a:t>
            </a:r>
            <a:r>
              <a:rPr lang="en-GB" sz="1200" dirty="0" err="1"/>
              <a:t>ry</a:t>
            </a:r>
            <a:r>
              <a:rPr lang="en-GB" sz="1200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664004888"/>
      </p:ext>
    </p:extLst>
  </p:cSld>
  <p:clrMapOvr>
    <a:masterClrMapping/>
  </p:clrMapOvr>
  <p:transition spd="slow" advTm="19850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5446</TotalTime>
  <Words>570</Words>
  <Application>Microsoft Macintosh PowerPoint</Application>
  <PresentationFormat>Laajakuva</PresentationFormat>
  <Paragraphs>92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Aptos</vt:lpstr>
      <vt:lpstr>Arial</vt:lpstr>
      <vt:lpstr>Barlow Condensed</vt:lpstr>
      <vt:lpstr>Source Serif 4 Black</vt:lpstr>
      <vt:lpstr>Source Serif 4 Medium</vt:lpstr>
      <vt:lpstr>Wingdings</vt:lpstr>
      <vt:lpstr>Office-teema</vt:lpstr>
      <vt:lpstr>Pyhtään kokoomuksen tavoitteet Pyhtään kunnan kehittämiseksi</vt:lpstr>
      <vt:lpstr>PowerPoint-esitys</vt:lpstr>
      <vt:lpstr>Pyhtään kokoomuksen tavoitteet Pyhtään kunnan kehittämiseksi – seitsemän näkökulmaa</vt:lpstr>
      <vt:lpstr>Pyhtään kokoomuksen teesit Pyhtään kehittämiseksi</vt:lpstr>
      <vt:lpstr>Vahva talous luo pohjan kohtuulliselle verotukselle</vt:lpstr>
      <vt:lpstr>Pyhtää kertoo innokkaasti itsestään  rinta rottingilla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Pyhtään kokoomus ry Tavoitteet Pyhtään kunnan kehittämiseksi</dc:title>
  <dc:subject/>
  <dc:creator>Olli Nuuttila</dc:creator>
  <cp:keywords/>
  <dc:description/>
  <cp:lastModifiedBy>Olli Nuuttila</cp:lastModifiedBy>
  <cp:revision>53</cp:revision>
  <cp:lastPrinted>2025-10-06T07:16:53Z</cp:lastPrinted>
  <dcterms:created xsi:type="dcterms:W3CDTF">2022-03-02T10:06:24Z</dcterms:created>
  <dcterms:modified xsi:type="dcterms:W3CDTF">2025-10-29T20:01:05Z</dcterms:modified>
  <cp:category/>
</cp:coreProperties>
</file>